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0" r:id="rId4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横塚 雄介" initials="横塚" lastIdx="0" clrIdx="0">
    <p:extLst>
      <p:ext uri="{19B8F6BF-5375-455C-9EA6-DF929625EA0E}">
        <p15:presenceInfo xmlns:p15="http://schemas.microsoft.com/office/powerpoint/2012/main" userId="S-1-5-21-2560640235-416628361-2909901078-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C"/>
    <a:srgbClr val="002D86"/>
    <a:srgbClr val="000000"/>
    <a:srgbClr val="FFFFCC"/>
    <a:srgbClr val="F4F3EC"/>
    <a:srgbClr val="275C9D"/>
    <a:srgbClr val="EAB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280" autoAdjust="0"/>
  </p:normalViewPr>
  <p:slideViewPr>
    <p:cSldViewPr>
      <p:cViewPr varScale="1">
        <p:scale>
          <a:sx n="86" d="100"/>
          <a:sy n="86" d="100"/>
        </p:scale>
        <p:origin x="1286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2F93E28-CA07-4B49-A45C-C3DCEEC8284A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1FC13A19-CBBE-4F6C-8A90-17809F770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18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13A19-CBBE-4F6C-8A90-17809F770C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7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13A19-CBBE-4F6C-8A90-17809F770C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0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32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66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32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44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17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1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9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8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5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77B1-43D5-44E9-9BE4-B8E786E2C73D}" type="datetimeFigureOut">
              <a:rPr kumimoji="1" lang="ja-JP" altLang="en-US" smtClean="0"/>
              <a:t>2024/8/27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14AB-7249-4157-9B90-669914ADA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5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2999458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333" y="-17759"/>
            <a:ext cx="299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NLC</a:t>
            </a:r>
            <a:r>
              <a:rPr lang="ja-JP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森の宮ビル</a:t>
            </a:r>
            <a:endParaRPr kumimoji="1" lang="ja-JP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1" y="0"/>
            <a:ext cx="2072639" cy="451672"/>
          </a:xfrm>
          <a:prstGeom prst="rect">
            <a:avLst/>
          </a:prstGeom>
        </p:spPr>
      </p:pic>
      <p:sp>
        <p:nvSpPr>
          <p:cNvPr id="14" name="AutoShape 2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4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6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5591529" y="5935268"/>
            <a:ext cx="4113904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ja-JP" altLang="en-US" sz="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3103623" y="468"/>
            <a:ext cx="6658699" cy="8872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ts val="2200"/>
              </a:lnSpc>
            </a:pPr>
            <a:r>
              <a:rPr lang="ja-JP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</a:t>
            </a:r>
            <a:r>
              <a:rPr lang="ja-JP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森ノ宮駅すぐのランドマーク　交通利便性の高いハイグレード物件</a:t>
            </a:r>
            <a:endParaRPr lang="en-US" altLang="ja-JP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★大阪城公園にも近く、眺望や勤務環境も申し分なし</a:t>
            </a:r>
            <a:r>
              <a:rPr lang="en-US" altLang="ja-JP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6480804-8543-4CAE-B134-6C02103DCCD7}"/>
              </a:ext>
            </a:extLst>
          </p:cNvPr>
          <p:cNvGrpSpPr/>
          <p:nvPr/>
        </p:nvGrpSpPr>
        <p:grpSpPr>
          <a:xfrm>
            <a:off x="36108" y="3889923"/>
            <a:ext cx="2748977" cy="383395"/>
            <a:chOff x="56456" y="3724668"/>
            <a:chExt cx="2748977" cy="383395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74E4BF43-40AC-4228-94D8-F9BF611A9425}"/>
                </a:ext>
              </a:extLst>
            </p:cNvPr>
            <p:cNvSpPr/>
            <p:nvPr/>
          </p:nvSpPr>
          <p:spPr>
            <a:xfrm>
              <a:off x="163786" y="3732087"/>
              <a:ext cx="2203775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ja-JP" altLang="en-US" sz="1100" b="1" kern="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物件概要</a:t>
              </a:r>
              <a:endParaRPr lang="en-US" altLang="ja-JP" sz="1100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AC310C6-0A7D-4E3E-A629-2F2DF82A6C0C}"/>
                </a:ext>
              </a:extLst>
            </p:cNvPr>
            <p:cNvCxnSpPr/>
            <p:nvPr/>
          </p:nvCxnSpPr>
          <p:spPr>
            <a:xfrm flipH="1">
              <a:off x="131195" y="3928581"/>
              <a:ext cx="2674238" cy="0"/>
            </a:xfrm>
            <a:prstGeom prst="line">
              <a:avLst/>
            </a:prstGeom>
            <a:ln w="9525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D452F0AC-3F5E-4F43-9095-71A50E0CF90A}"/>
                </a:ext>
              </a:extLst>
            </p:cNvPr>
            <p:cNvSpPr/>
            <p:nvPr/>
          </p:nvSpPr>
          <p:spPr>
            <a:xfrm>
              <a:off x="56456" y="3724668"/>
              <a:ext cx="45719" cy="3833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rgbClr val="275C9D"/>
                </a:solidFill>
              </a:endParaRP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2A1F39A-C08E-4790-B39A-F3A03145BB11}"/>
              </a:ext>
            </a:extLst>
          </p:cNvPr>
          <p:cNvSpPr txBox="1"/>
          <p:nvPr/>
        </p:nvSpPr>
        <p:spPr>
          <a:xfrm>
            <a:off x="50230" y="4106396"/>
            <a:ext cx="26915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名称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所在地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　　　　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構造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規模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竣工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耐震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基準階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E0D8510-57DC-495F-B0EA-DADFA964278D}"/>
              </a:ext>
            </a:extLst>
          </p:cNvPr>
          <p:cNvSpPr txBox="1"/>
          <p:nvPr/>
        </p:nvSpPr>
        <p:spPr>
          <a:xfrm>
            <a:off x="673100" y="4106396"/>
            <a:ext cx="26555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NLC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森の宮ビル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：大阪市城東区森之宮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1-6-111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JR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大阪環状線「森ノ宮」駅　徒歩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大阪メトロ中央線「森ノ宮」駅　徒歩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：鉄骨造　一部鉄骨鉄筋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一部鉄筋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：地上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階・地下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</a:t>
            </a: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1994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：新耐震基準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：約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290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坪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F40A1FF-4923-4934-AA4D-B1F1F2445864}"/>
              </a:ext>
            </a:extLst>
          </p:cNvPr>
          <p:cNvGrpSpPr/>
          <p:nvPr/>
        </p:nvGrpSpPr>
        <p:grpSpPr>
          <a:xfrm>
            <a:off x="36108" y="5481555"/>
            <a:ext cx="2748977" cy="395717"/>
            <a:chOff x="56456" y="3741749"/>
            <a:chExt cx="2748977" cy="395717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A0C8448-46F9-4FEE-8CD2-553780AEF96B}"/>
                </a:ext>
              </a:extLst>
            </p:cNvPr>
            <p:cNvSpPr/>
            <p:nvPr/>
          </p:nvSpPr>
          <p:spPr>
            <a:xfrm>
              <a:off x="171584" y="3741749"/>
              <a:ext cx="2203775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ja-JP" altLang="en-US" sz="1100" b="1" kern="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設備概要</a:t>
              </a:r>
              <a:endParaRPr lang="en-US" altLang="ja-JP" sz="1100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B6D00416-994B-46F4-ADF2-36A20E74173D}"/>
                </a:ext>
              </a:extLst>
            </p:cNvPr>
            <p:cNvCxnSpPr/>
            <p:nvPr/>
          </p:nvCxnSpPr>
          <p:spPr>
            <a:xfrm flipH="1">
              <a:off x="131195" y="3928581"/>
              <a:ext cx="2674238" cy="0"/>
            </a:xfrm>
            <a:prstGeom prst="line">
              <a:avLst/>
            </a:prstGeom>
            <a:ln w="9525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673EF4B-8241-4A3D-BFDF-7D17CAD1D8F1}"/>
                </a:ext>
              </a:extLst>
            </p:cNvPr>
            <p:cNvSpPr/>
            <p:nvPr/>
          </p:nvSpPr>
          <p:spPr>
            <a:xfrm>
              <a:off x="56456" y="3754071"/>
              <a:ext cx="45719" cy="3833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rgbClr val="275C9D"/>
                </a:solidFill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EC3A909-3E37-4F04-B9A2-5C2C046FCD5A}"/>
              </a:ext>
            </a:extLst>
          </p:cNvPr>
          <p:cNvSpPr txBox="1"/>
          <p:nvPr/>
        </p:nvSpPr>
        <p:spPr>
          <a:xfrm>
            <a:off x="61521" y="5679539"/>
            <a:ext cx="1229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セキュリティ     　　   </a:t>
            </a: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空調設備      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天井高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床仕様　       　               　           　　　　 </a:t>
            </a: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エレベーター   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エントランス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駐車場         </a:t>
            </a:r>
            <a:endParaRPr kumimoji="1"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50F708D-E338-4C67-8963-88111BABF20D}"/>
              </a:ext>
            </a:extLst>
          </p:cNvPr>
          <p:cNvSpPr txBox="1"/>
          <p:nvPr/>
        </p:nvSpPr>
        <p:spPr>
          <a:xfrm>
            <a:off x="692749" y="5679539"/>
            <a:ext cx="23197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：常駐・機械警備　セキュリティゲート有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：個別空調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セントラル空調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2,700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㎜（オフィス区画）</a:t>
            </a: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OA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フロア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㎜ （オフィス区画）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：７基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　</a:t>
            </a:r>
            <a:r>
              <a:rPr kumimoji="1"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8:00</a:t>
            </a:r>
            <a:r>
              <a: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18:00</a:t>
            </a:r>
            <a:r>
              <a: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162050" algn="l"/>
              </a:tabLst>
            </a:pP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：有（空きあり）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401D833-742D-43D3-AF4D-8B69798E0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078" y="812232"/>
            <a:ext cx="3352860" cy="27353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E19387C-6012-49C6-B5E2-7C126ED0F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07" y="4679356"/>
            <a:ext cx="1749600" cy="14503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F5B945-CB73-4F9D-8023-0239AB1AB5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6007" r="9363" b="7184"/>
          <a:stretch/>
        </p:blipFill>
        <p:spPr>
          <a:xfrm>
            <a:off x="3025718" y="2949039"/>
            <a:ext cx="1851008" cy="15534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AF0F3F6-1409-4DCD-BB0A-2DECDC3398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6" r="30293"/>
          <a:stretch/>
        </p:blipFill>
        <p:spPr>
          <a:xfrm>
            <a:off x="4907340" y="2945652"/>
            <a:ext cx="1749093" cy="1556817"/>
          </a:xfrm>
          <a:prstGeom prst="rect">
            <a:avLst/>
          </a:prstGeom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7E1DAE5-BAB0-4676-8202-3A8924D04D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4764" r="5909" b="5040"/>
          <a:stretch/>
        </p:blipFill>
        <p:spPr>
          <a:xfrm>
            <a:off x="3026621" y="4689546"/>
            <a:ext cx="1850105" cy="145035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1C41D6-C427-44D9-A926-C0FA03D0F53D}"/>
              </a:ext>
            </a:extLst>
          </p:cNvPr>
          <p:cNvSpPr/>
          <p:nvPr/>
        </p:nvSpPr>
        <p:spPr>
          <a:xfrm>
            <a:off x="4828473" y="4480587"/>
            <a:ext cx="18822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セキュリティゲート完備で安全面も◎</a:t>
            </a:r>
            <a:endParaRPr lang="en-US" altLang="ja-JP" sz="900" b="1" dirty="0">
              <a:solidFill>
                <a:srgbClr val="002D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31E6014-C87C-4ECF-96A6-599D10B0FBEE}"/>
              </a:ext>
            </a:extLst>
          </p:cNvPr>
          <p:cNvSpPr/>
          <p:nvPr/>
        </p:nvSpPr>
        <p:spPr>
          <a:xfrm>
            <a:off x="2940435" y="4479968"/>
            <a:ext cx="14847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スタイリッシュなエントランス</a:t>
            </a:r>
            <a:endParaRPr lang="en-US" altLang="ja-JP" sz="900" b="1" dirty="0">
              <a:solidFill>
                <a:srgbClr val="002D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383108E-1CD3-44DF-9719-4B76246B6CE0}"/>
              </a:ext>
            </a:extLst>
          </p:cNvPr>
          <p:cNvSpPr/>
          <p:nvPr/>
        </p:nvSpPr>
        <p:spPr>
          <a:xfrm>
            <a:off x="2932926" y="6115541"/>
            <a:ext cx="16161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大阪城公園も近く環境抜群！</a:t>
            </a:r>
            <a:endParaRPr lang="en-US" altLang="ja-JP" sz="900" b="1" dirty="0">
              <a:solidFill>
                <a:srgbClr val="002D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D526F2F-B251-403B-B3F8-B7ECA86B79F9}"/>
              </a:ext>
            </a:extLst>
          </p:cNvPr>
          <p:cNvSpPr/>
          <p:nvPr/>
        </p:nvSpPr>
        <p:spPr>
          <a:xfrm>
            <a:off x="4815552" y="6108161"/>
            <a:ext cx="19191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や地下鉄の</a:t>
            </a:r>
            <a:r>
              <a:rPr lang="en-US" altLang="ja-JP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路線、駅徒歩</a:t>
            </a:r>
            <a:r>
              <a:rPr lang="en-US" altLang="ja-JP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solidFill>
                  <a:srgbClr val="002D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分！</a:t>
            </a:r>
            <a:endParaRPr lang="en-US" altLang="ja-JP" sz="900" b="1" dirty="0">
              <a:solidFill>
                <a:srgbClr val="002D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DCEB8FA-0873-4B7D-BA00-2DB87567E2C9}"/>
              </a:ext>
            </a:extLst>
          </p:cNvPr>
          <p:cNvGrpSpPr/>
          <p:nvPr/>
        </p:nvGrpSpPr>
        <p:grpSpPr>
          <a:xfrm>
            <a:off x="6722824" y="2954671"/>
            <a:ext cx="3121655" cy="3171385"/>
            <a:chOff x="6670909" y="2961185"/>
            <a:chExt cx="3211331" cy="3171384"/>
          </a:xfrm>
        </p:grpSpPr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D9B441AE-3013-428E-AFFD-32A18DB01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1154" t="28232" r="21564" b="9511"/>
            <a:stretch/>
          </p:blipFill>
          <p:spPr>
            <a:xfrm>
              <a:off x="6670909" y="2961185"/>
              <a:ext cx="3211331" cy="317138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04" name="直方体 103">
              <a:extLst>
                <a:ext uri="{FF2B5EF4-FFF2-40B4-BE49-F238E27FC236}">
                  <a16:creationId xmlns:a16="http://schemas.microsoft.com/office/drawing/2014/main" id="{BA26E7B8-BC17-4875-81C0-36E4C1E576F5}"/>
                </a:ext>
              </a:extLst>
            </p:cNvPr>
            <p:cNvSpPr/>
            <p:nvPr/>
          </p:nvSpPr>
          <p:spPr>
            <a:xfrm>
              <a:off x="8388039" y="4404334"/>
              <a:ext cx="144000" cy="180000"/>
            </a:xfrm>
            <a:prstGeom prst="cube">
              <a:avLst/>
            </a:prstGeom>
            <a:solidFill>
              <a:srgbClr val="960B00"/>
            </a:solidFill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5" name="線吹き出し 2 (枠付き) 99">
              <a:extLst>
                <a:ext uri="{FF2B5EF4-FFF2-40B4-BE49-F238E27FC236}">
                  <a16:creationId xmlns:a16="http://schemas.microsoft.com/office/drawing/2014/main" id="{A17C29A3-368A-446C-87D8-F6C540C2E1EE}"/>
                </a:ext>
              </a:extLst>
            </p:cNvPr>
            <p:cNvSpPr/>
            <p:nvPr/>
          </p:nvSpPr>
          <p:spPr>
            <a:xfrm>
              <a:off x="8971295" y="3362373"/>
              <a:ext cx="720000" cy="216000"/>
            </a:xfrm>
            <a:prstGeom prst="borderCallout2">
              <a:avLst>
                <a:gd name="adj1" fmla="val 51722"/>
                <a:gd name="adj2" fmla="val -659"/>
                <a:gd name="adj3" fmla="val 51792"/>
                <a:gd name="adj4" fmla="val -14622"/>
                <a:gd name="adj5" fmla="val 481004"/>
                <a:gd name="adj6" fmla="val -60734"/>
              </a:avLst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当該物件</a:t>
              </a: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47115926-6F20-42FF-B791-69DDE414EB38}"/>
                </a:ext>
              </a:extLst>
            </p:cNvPr>
            <p:cNvSpPr/>
            <p:nvPr/>
          </p:nvSpPr>
          <p:spPr>
            <a:xfrm rot="15940164">
              <a:off x="8101733" y="4856582"/>
              <a:ext cx="540000" cy="108000"/>
            </a:xfrm>
            <a:prstGeom prst="rect">
              <a:avLst/>
            </a:prstGeom>
            <a:solidFill>
              <a:srgbClr val="ED404A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ja-JP" altLang="en-US" sz="7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森ノ宮駅</a:t>
              </a:r>
              <a:endPara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DD2F7BD4-5E94-4711-A8E6-B45518E364A8}"/>
                </a:ext>
              </a:extLst>
            </p:cNvPr>
            <p:cNvSpPr/>
            <p:nvPr/>
          </p:nvSpPr>
          <p:spPr>
            <a:xfrm rot="166468">
              <a:off x="8196235" y="4049819"/>
              <a:ext cx="108000" cy="540000"/>
            </a:xfrm>
            <a:prstGeom prst="rect">
              <a:avLst/>
            </a:prstGeom>
            <a:solidFill>
              <a:srgbClr val="AFD33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森ノ宮駅</a:t>
              </a:r>
              <a:endParaRPr kumimoji="1"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ED041A9B-1250-4845-B34F-4BA313A55F90}"/>
                </a:ext>
              </a:extLst>
            </p:cNvPr>
            <p:cNvSpPr/>
            <p:nvPr/>
          </p:nvSpPr>
          <p:spPr>
            <a:xfrm>
              <a:off x="7646106" y="4562289"/>
              <a:ext cx="648000" cy="108000"/>
            </a:xfrm>
            <a:prstGeom prst="rect">
              <a:avLst/>
            </a:prstGeom>
            <a:solidFill>
              <a:srgbClr val="0DAD4A"/>
            </a:solidFill>
            <a:ln w="3175">
              <a:solidFill>
                <a:srgbClr val="AFD3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ja-JP" altLang="en-US" sz="7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森ノ宮駅</a:t>
              </a:r>
              <a:endPara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09D1A06B-CAF7-408E-B44E-CF9A62144AF9}"/>
                </a:ext>
              </a:extLst>
            </p:cNvPr>
            <p:cNvSpPr/>
            <p:nvPr/>
          </p:nvSpPr>
          <p:spPr>
            <a:xfrm>
              <a:off x="8499749" y="5787737"/>
              <a:ext cx="54000" cy="53717"/>
            </a:xfrm>
            <a:prstGeom prst="ellipse">
              <a:avLst/>
            </a:prstGeom>
            <a:solidFill>
              <a:srgbClr val="FC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6E022F5D-5FCB-4962-8FED-16980AE2F0F7}"/>
                </a:ext>
              </a:extLst>
            </p:cNvPr>
            <p:cNvSpPr/>
            <p:nvPr/>
          </p:nvSpPr>
          <p:spPr>
            <a:xfrm>
              <a:off x="8758780" y="4660746"/>
              <a:ext cx="57600" cy="57600"/>
            </a:xfrm>
            <a:prstGeom prst="ellipse">
              <a:avLst/>
            </a:prstGeom>
            <a:solidFill>
              <a:srgbClr val="FC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4CF852AB-DADA-4E72-A640-216902C8BA7F}"/>
                </a:ext>
              </a:extLst>
            </p:cNvPr>
            <p:cNvSpPr/>
            <p:nvPr/>
          </p:nvSpPr>
          <p:spPr>
            <a:xfrm>
              <a:off x="8498099" y="5145792"/>
              <a:ext cx="57600" cy="57600"/>
            </a:xfrm>
            <a:prstGeom prst="ellipse">
              <a:avLst/>
            </a:prstGeom>
            <a:solidFill>
              <a:srgbClr val="FC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1806E8A6-CE13-488E-B564-F45DB97BDC44}"/>
              </a:ext>
            </a:extLst>
          </p:cNvPr>
          <p:cNvCxnSpPr>
            <a:cxnSpLocks/>
          </p:cNvCxnSpPr>
          <p:nvPr/>
        </p:nvCxnSpPr>
        <p:spPr>
          <a:xfrm>
            <a:off x="3012479" y="6380193"/>
            <a:ext cx="6901339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05A3618-7DC9-4E3A-A962-A89EC00EB120}"/>
              </a:ext>
            </a:extLst>
          </p:cNvPr>
          <p:cNvSpPr/>
          <p:nvPr/>
        </p:nvSpPr>
        <p:spPr>
          <a:xfrm>
            <a:off x="7329263" y="6355809"/>
            <a:ext cx="2584555" cy="501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541-0046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大阪府大阪市中央区平野町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3-6-1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担当：西日本ビルマネジメント部　早瀬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直通：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050-5369-2103</a:t>
            </a:r>
            <a:endParaRPr lang="ja-JP" altLang="en-US" sz="900" dirty="0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55EE4388-3E74-4D0A-B4F4-ED1D55DF01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56" y="1281169"/>
            <a:ext cx="2067603" cy="1474285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B5DEF6BC-DCDB-4792-9C5A-652C7F9E31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/>
          <a:stretch/>
        </p:blipFill>
        <p:spPr>
          <a:xfrm>
            <a:off x="5211566" y="1287054"/>
            <a:ext cx="2124424" cy="1476829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3549498E-6EC3-405C-A352-E106CF34A0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/>
          <a:stretch/>
        </p:blipFill>
        <p:spPr>
          <a:xfrm>
            <a:off x="7442963" y="1274343"/>
            <a:ext cx="2130287" cy="1479490"/>
          </a:xfrm>
          <a:prstGeom prst="rect">
            <a:avLst/>
          </a:prstGeom>
        </p:spPr>
      </p:pic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62F9B16-0942-4661-920C-A4E5409A88D6}"/>
              </a:ext>
            </a:extLst>
          </p:cNvPr>
          <p:cNvSpPr/>
          <p:nvPr/>
        </p:nvSpPr>
        <p:spPr>
          <a:xfrm>
            <a:off x="3022289" y="886723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年リノベーション実施済み！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116676F-0FDC-C745-1579-71E898D82241}"/>
              </a:ext>
            </a:extLst>
          </p:cNvPr>
          <p:cNvSpPr/>
          <p:nvPr/>
        </p:nvSpPr>
        <p:spPr>
          <a:xfrm>
            <a:off x="7385914" y="2724785"/>
            <a:ext cx="2105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大阪城公園が一望できる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A-1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号室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6CEF49-2850-8E61-2A47-255E846F575F}"/>
              </a:ext>
            </a:extLst>
          </p:cNvPr>
          <p:cNvSpPr/>
          <p:nvPr/>
        </p:nvSpPr>
        <p:spPr>
          <a:xfrm>
            <a:off x="5155534" y="2723839"/>
            <a:ext cx="18117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基準階</a:t>
            </a:r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ホールもリノベーション済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4606D6-8D1E-1BB9-D7CD-B0B8862998A8}"/>
              </a:ext>
            </a:extLst>
          </p:cNvPr>
          <p:cNvSpPr/>
          <p:nvPr/>
        </p:nvSpPr>
        <p:spPr>
          <a:xfrm>
            <a:off x="2952386" y="2720425"/>
            <a:ext cx="18806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階エントランスは広々とした大空間</a:t>
            </a:r>
            <a:endParaRPr lang="en-US" altLang="ja-JP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5BED21-DD9F-46F9-A106-BFCB49214F8B}"/>
              </a:ext>
            </a:extLst>
          </p:cNvPr>
          <p:cNvSpPr txBox="1"/>
          <p:nvPr/>
        </p:nvSpPr>
        <p:spPr bwMode="auto">
          <a:xfrm>
            <a:off x="7854076" y="5885350"/>
            <a:ext cx="2045777" cy="2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ja-JP" sz="700" dirty="0">
                <a:solidFill>
                  <a:srgbClr val="555555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Times New Roman" pitchFamily="18" charset="0"/>
              </a:rPr>
              <a:t>Copyright(C)2016ZENRIN CO.,LTD.(Z24BB</a:t>
            </a:r>
            <a:r>
              <a:rPr lang="ja-JP" altLang="en-US" sz="700" dirty="0">
                <a:solidFill>
                  <a:srgbClr val="555555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Times New Roman" pitchFamily="18" charset="0"/>
              </a:rPr>
              <a:t>第</a:t>
            </a:r>
            <a:r>
              <a:rPr lang="en-US" altLang="ja-JP" sz="700" dirty="0">
                <a:solidFill>
                  <a:srgbClr val="555555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Times New Roman" pitchFamily="18" charset="0"/>
              </a:rPr>
              <a:t>3948</a:t>
            </a:r>
            <a:r>
              <a:rPr lang="ja-JP" altLang="en-US" sz="700" dirty="0">
                <a:solidFill>
                  <a:srgbClr val="555555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Times New Roman" pitchFamily="18" charset="0"/>
              </a:rPr>
              <a:t>号</a:t>
            </a:r>
            <a:r>
              <a:rPr lang="en-US" altLang="ja-JP" sz="700" dirty="0">
                <a:solidFill>
                  <a:srgbClr val="555555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Times New Roman" pitchFamily="18" charset="0"/>
              </a:rPr>
              <a:t>)</a:t>
            </a:r>
            <a:endParaRPr lang="ja-JP" altLang="en-US" sz="700" dirty="0">
              <a:solidFill>
                <a:srgbClr val="555555"/>
              </a:solidFill>
              <a:latin typeface="HGP明朝B" panose="02020800000000000000" pitchFamily="18" charset="-128"/>
              <a:ea typeface="HGP明朝B" panose="02020800000000000000" pitchFamily="18" charset="-128"/>
              <a:cs typeface="Times New Roman" pitchFamily="18" charset="0"/>
            </a:endParaRPr>
          </a:p>
        </p:txBody>
      </p:sp>
      <p:pic>
        <p:nvPicPr>
          <p:cNvPr id="53" name="Picture 2" descr="C:\Users\11022\Desktop\color_日本語ロゴ　横並び（株式会社なし）.jpg">
            <a:extLst>
              <a:ext uri="{FF2B5EF4-FFF2-40B4-BE49-F238E27FC236}">
                <a16:creationId xmlns:a16="http://schemas.microsoft.com/office/drawing/2014/main" id="{8D6C62C5-502B-4F4B-B746-E737CB18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6476578"/>
            <a:ext cx="2808312" cy="3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4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6" descr="https://iuc.dn-cloud.com/cgi-bin/dneo/zrwimapeml.cgi?cmd=maildownloadattach&amp;efname=tmp-bW7yn.jpg&amp;encoding=base64&amp;fid=INBOX&amp;file=2&amp;mimetype=image%2FJPEG&amp;msgid=203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5591529" y="5935268"/>
            <a:ext cx="4113904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ja-JP" altLang="en-US" sz="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graphicFrame>
        <p:nvGraphicFramePr>
          <p:cNvPr id="47" name="表 46">
            <a:extLst>
              <a:ext uri="{FF2B5EF4-FFF2-40B4-BE49-F238E27FC236}">
                <a16:creationId xmlns:a16="http://schemas.microsoft.com/office/drawing/2014/main" id="{F57694D9-6FBE-46FF-8156-83B65221B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60221"/>
              </p:ext>
            </p:extLst>
          </p:nvPr>
        </p:nvGraphicFramePr>
        <p:xfrm>
          <a:off x="215900" y="1196982"/>
          <a:ext cx="9489534" cy="149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3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2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募集区画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坪数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賃料（共益費含む）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敷金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契約形態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入居日</a:t>
                      </a:r>
                      <a:endPara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5A-2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33.05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坪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応相談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ヶ月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定借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普通借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即日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467974669"/>
                  </a:ext>
                </a:extLst>
              </a:tr>
              <a:tr h="5259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階（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54.70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坪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応相談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ヶ月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定借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普通借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即日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631329999"/>
                  </a:ext>
                </a:extLst>
              </a:tr>
            </a:tbl>
          </a:graphicData>
        </a:graphic>
      </p:graphicFrame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882A7846-2139-4BD6-B86C-62E96A917BE2}"/>
              </a:ext>
            </a:extLst>
          </p:cNvPr>
          <p:cNvGrpSpPr/>
          <p:nvPr/>
        </p:nvGrpSpPr>
        <p:grpSpPr>
          <a:xfrm>
            <a:off x="201168" y="855160"/>
            <a:ext cx="1879523" cy="307777"/>
            <a:chOff x="199575" y="2897857"/>
            <a:chExt cx="1879523" cy="307777"/>
          </a:xfrm>
        </p:grpSpPr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7C12B57D-B89D-4F85-862F-D4CA025B111F}"/>
                </a:ext>
              </a:extLst>
            </p:cNvPr>
            <p:cNvSpPr txBox="1"/>
            <p:nvPr/>
          </p:nvSpPr>
          <p:spPr>
            <a:xfrm>
              <a:off x="214307" y="2897857"/>
              <a:ext cx="1864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募集区画　　</a:t>
              </a:r>
              <a:endPara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08F9B09C-43A6-4B5E-AAD8-F49AAEA9B88D}"/>
                </a:ext>
              </a:extLst>
            </p:cNvPr>
            <p:cNvSpPr/>
            <p:nvPr/>
          </p:nvSpPr>
          <p:spPr>
            <a:xfrm>
              <a:off x="199575" y="2935555"/>
              <a:ext cx="60451" cy="23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836CEB2-94B5-474F-878A-EA9B8B5DF05C}"/>
              </a:ext>
            </a:extLst>
          </p:cNvPr>
          <p:cNvSpPr txBox="1"/>
          <p:nvPr/>
        </p:nvSpPr>
        <p:spPr>
          <a:xfrm>
            <a:off x="8042776" y="965920"/>
            <a:ext cx="1872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賃料、共益費等：別途消費税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D41DF8-D3C4-4CB0-952F-DBE77C1FA60E}"/>
              </a:ext>
            </a:extLst>
          </p:cNvPr>
          <p:cNvSpPr txBox="1"/>
          <p:nvPr/>
        </p:nvSpPr>
        <p:spPr>
          <a:xfrm>
            <a:off x="4658691" y="2721108"/>
            <a:ext cx="5256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賃貸人指定の保証会社と保証委託契約を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締結した場合、敷金ゼロも可能。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（保証委託料賃借人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負担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D094448-1475-44D6-B66C-60F860CD8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41" y="99146"/>
            <a:ext cx="2393260" cy="5215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DFAD78-96BA-43DA-88DB-A6197A63E053}"/>
              </a:ext>
            </a:extLst>
          </p:cNvPr>
          <p:cNvSpPr/>
          <p:nvPr/>
        </p:nvSpPr>
        <p:spPr>
          <a:xfrm>
            <a:off x="0" y="441690"/>
            <a:ext cx="7545288" cy="7985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2ECBC2-95A6-4FF5-928C-3569292DE120}"/>
              </a:ext>
            </a:extLst>
          </p:cNvPr>
          <p:cNvSpPr txBox="1"/>
          <p:nvPr/>
        </p:nvSpPr>
        <p:spPr>
          <a:xfrm>
            <a:off x="78520" y="36258"/>
            <a:ext cx="588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NLC</a:t>
            </a:r>
            <a:r>
              <a:rPr lang="ja-JP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森の宮ビル</a:t>
            </a:r>
          </a:p>
        </p:txBody>
      </p:sp>
      <p:pic>
        <p:nvPicPr>
          <p:cNvPr id="27" name="Picture 2" descr="C:\Users\11022\Desktop\color_日本語ロゴ　横並び（株式会社なし）.jpg">
            <a:extLst>
              <a:ext uri="{FF2B5EF4-FFF2-40B4-BE49-F238E27FC236}">
                <a16:creationId xmlns:a16="http://schemas.microsoft.com/office/drawing/2014/main" id="{7474FE6D-A2F1-48E3-85A6-F8E99F13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96" y="6476578"/>
            <a:ext cx="2808312" cy="3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EFBFB50-1D3E-4E60-A835-CD406864D0BF}"/>
              </a:ext>
            </a:extLst>
          </p:cNvPr>
          <p:cNvCxnSpPr>
            <a:cxnSpLocks/>
          </p:cNvCxnSpPr>
          <p:nvPr/>
        </p:nvCxnSpPr>
        <p:spPr>
          <a:xfrm>
            <a:off x="0" y="6377801"/>
            <a:ext cx="9906000" cy="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CC4B4C2-1B96-4F33-9FA2-32B53B9A79C4}"/>
              </a:ext>
            </a:extLst>
          </p:cNvPr>
          <p:cNvSpPr/>
          <p:nvPr/>
        </p:nvSpPr>
        <p:spPr>
          <a:xfrm>
            <a:off x="7244190" y="6377801"/>
            <a:ext cx="2661810" cy="501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541-0046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大阪府大阪市中央区平野町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3-6-1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担当：西日本ビルマネジメント部　早瀬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直通：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050-5369-2103</a:t>
            </a:r>
            <a:endParaRPr lang="ja-JP" altLang="en-US" sz="9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B46CE7F-1AA1-4D85-980E-CB121B3EE504}"/>
              </a:ext>
            </a:extLst>
          </p:cNvPr>
          <p:cNvSpPr/>
          <p:nvPr/>
        </p:nvSpPr>
        <p:spPr>
          <a:xfrm>
            <a:off x="-99204" y="3722422"/>
            <a:ext cx="9885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★★期間限定キャンペーン★★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09E613E-4521-4B36-8A7F-5E5609FEB9AA}"/>
              </a:ext>
            </a:extLst>
          </p:cNvPr>
          <p:cNvSpPr/>
          <p:nvPr/>
        </p:nvSpPr>
        <p:spPr>
          <a:xfrm>
            <a:off x="0" y="4274280"/>
            <a:ext cx="9792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・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日迄の契約申し込みに限り、 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成約手数料増額！！</a:t>
            </a:r>
            <a:endParaRPr lang="en-US" altLang="ja-JP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3A13D1F-81BF-45D8-BCA9-38FF8E23F8EC}"/>
              </a:ext>
            </a:extLst>
          </p:cNvPr>
          <p:cNvSpPr/>
          <p:nvPr/>
        </p:nvSpPr>
        <p:spPr>
          <a:xfrm>
            <a:off x="78520" y="4643457"/>
            <a:ext cx="97929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 ・内覧頂いた仲介業者様に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Quo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10,000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円を進呈！！</a:t>
            </a:r>
            <a:endParaRPr lang="en-US" altLang="ja-JP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               </a:t>
            </a:r>
            <a:r>
              <a:rPr lang="en-US" altLang="ja-JP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仲介業者様とテナント様の名刺を頂ける方に限ります</a:t>
            </a:r>
            <a:endParaRPr lang="en-US" altLang="ja-JP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</a:t>
            </a:r>
            <a:endParaRPr lang="en-US" altLang="ja-JP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</a:t>
            </a:r>
            <a:r>
              <a:rPr lang="ja-JP" alt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●詳細は担当迄お電話ください</a:t>
            </a:r>
            <a:endParaRPr lang="en-US" altLang="ja-JP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3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DEFD79-5A6B-4F68-BFA1-CC97AEBB48EC}"/>
              </a:ext>
            </a:extLst>
          </p:cNvPr>
          <p:cNvSpPr txBox="1"/>
          <p:nvPr/>
        </p:nvSpPr>
        <p:spPr>
          <a:xfrm>
            <a:off x="7208688" y="5965440"/>
            <a:ext cx="1864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基準階　トイレ</a:t>
            </a:r>
            <a:endParaRPr kumimoji="1"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E91B4336-5A67-43CB-9F22-D3267D04F040}"/>
              </a:ext>
            </a:extLst>
          </p:cNvPr>
          <p:cNvSpPr/>
          <p:nvPr/>
        </p:nvSpPr>
        <p:spPr>
          <a:xfrm>
            <a:off x="453336" y="5381774"/>
            <a:ext cx="4529278" cy="36800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内見・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条件・駐車場の空き等は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お気軽にお問合せください！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67219E-9C9B-40FD-A332-5D6D08076BAC}"/>
              </a:ext>
            </a:extLst>
          </p:cNvPr>
          <p:cNvCxnSpPr>
            <a:cxnSpLocks/>
          </p:cNvCxnSpPr>
          <p:nvPr/>
        </p:nvCxnSpPr>
        <p:spPr>
          <a:xfrm flipV="1">
            <a:off x="-18000" y="6380193"/>
            <a:ext cx="99360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C662FC2-8642-4CD5-B666-AC27382AA409}"/>
              </a:ext>
            </a:extLst>
          </p:cNvPr>
          <p:cNvSpPr/>
          <p:nvPr/>
        </p:nvSpPr>
        <p:spPr>
          <a:xfrm>
            <a:off x="7329263" y="6355809"/>
            <a:ext cx="2584555" cy="5017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541-0046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大阪府大阪市中央区平野町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3-6-1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担当：西日本ビルマネジメント部　早瀬</a:t>
            </a:r>
          </a:p>
          <a:p>
            <a:pPr algn="r"/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直通：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050-5369-2103</a:t>
            </a:r>
            <a:endParaRPr lang="ja-JP" altLang="en-US" sz="9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67A59A-282A-4098-963B-FBFA9687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67" y="757571"/>
            <a:ext cx="2294187" cy="424449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699E0AA-8766-4642-AAB4-22D090531CC2}"/>
              </a:ext>
            </a:extLst>
          </p:cNvPr>
          <p:cNvSpPr/>
          <p:nvPr/>
        </p:nvSpPr>
        <p:spPr>
          <a:xfrm>
            <a:off x="5116632" y="1180440"/>
            <a:ext cx="4425261" cy="25365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>
              <a:lnSpc>
                <a:spcPct val="150000"/>
              </a:lnSpc>
            </a:pPr>
            <a:endParaRPr lang="en-US" altLang="ja-JP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1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■用途：オフィス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■お引き渡し：事務所仕様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■契約：普通賃貸借（</a:t>
            </a:r>
            <a:r>
              <a:rPr lang="en-US" altLang="ja-JP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年ごとの自動更新）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定期建物賃貸借（契約期間相談）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■その他費用：水光熱費等（詳細お問合せください）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フリーレント　相談可</a:t>
            </a:r>
            <a:endParaRPr lang="en-US" altLang="ja-JP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092C20-C11F-41A7-8051-670412D09018}"/>
              </a:ext>
            </a:extLst>
          </p:cNvPr>
          <p:cNvSpPr/>
          <p:nvPr/>
        </p:nvSpPr>
        <p:spPr>
          <a:xfrm>
            <a:off x="316541" y="67382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i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i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b="1" i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</a:t>
            </a:r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5C5B46E-E502-478D-B7E1-22EEDA86E84E}"/>
              </a:ext>
            </a:extLst>
          </p:cNvPr>
          <p:cNvSpPr txBox="1"/>
          <p:nvPr/>
        </p:nvSpPr>
        <p:spPr>
          <a:xfrm>
            <a:off x="678980" y="5080888"/>
            <a:ext cx="2829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図面と現況が異なる場合は現況を優先します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0FADD6-113B-0F4F-5790-507988FDF220}"/>
              </a:ext>
            </a:extLst>
          </p:cNvPr>
          <p:cNvSpPr txBox="1"/>
          <p:nvPr/>
        </p:nvSpPr>
        <p:spPr>
          <a:xfrm>
            <a:off x="1391477" y="2802668"/>
            <a:ext cx="119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照明化済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589D30-27D1-D7D9-7453-9B78BCBD767E}"/>
              </a:ext>
            </a:extLst>
          </p:cNvPr>
          <p:cNvSpPr txBox="1"/>
          <p:nvPr/>
        </p:nvSpPr>
        <p:spPr>
          <a:xfrm>
            <a:off x="2326742" y="4021367"/>
            <a:ext cx="1188876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LED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照明化済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4" name="Picture 2" descr="C:\Users\11022\Desktop\color_日本語ロゴ　横並び（株式会社なし）.jpg">
            <a:extLst>
              <a:ext uri="{FF2B5EF4-FFF2-40B4-BE49-F238E27FC236}">
                <a16:creationId xmlns:a16="http://schemas.microsoft.com/office/drawing/2014/main" id="{AC3F9E43-2968-4EFE-AFC0-00163013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96" y="6476578"/>
            <a:ext cx="2808312" cy="3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8BD1AB-17E2-4F72-8C0F-35F46C6F2854}"/>
              </a:ext>
            </a:extLst>
          </p:cNvPr>
          <p:cNvSpPr/>
          <p:nvPr/>
        </p:nvSpPr>
        <p:spPr>
          <a:xfrm>
            <a:off x="0" y="441690"/>
            <a:ext cx="7545288" cy="7985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132AEBB-7BB3-4B23-977C-BE54A2214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41" y="99146"/>
            <a:ext cx="2393260" cy="52154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7BE6E6-3BCB-4F28-A504-27C178E24AE3}"/>
              </a:ext>
            </a:extLst>
          </p:cNvPr>
          <p:cNvSpPr txBox="1"/>
          <p:nvPr/>
        </p:nvSpPr>
        <p:spPr>
          <a:xfrm>
            <a:off x="78520" y="36258"/>
            <a:ext cx="588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NLC</a:t>
            </a:r>
            <a:r>
              <a:rPr lang="ja-JP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森の宮ビルオフィスビル区画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0FB160-AB9D-4063-93EF-C9491EE6E5BB}"/>
              </a:ext>
            </a:extLst>
          </p:cNvPr>
          <p:cNvSpPr/>
          <p:nvPr/>
        </p:nvSpPr>
        <p:spPr>
          <a:xfrm>
            <a:off x="2717975" y="4217575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C843DB-E08B-411B-9CA0-98A65571B3EC}"/>
              </a:ext>
            </a:extLst>
          </p:cNvPr>
          <p:cNvSpPr txBox="1"/>
          <p:nvPr/>
        </p:nvSpPr>
        <p:spPr>
          <a:xfrm>
            <a:off x="2702853" y="416608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kumimoji="1"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A-2</a:t>
            </a:r>
            <a:endParaRPr kumimoji="1"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ITOCH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35BA9"/>
      </a:accent1>
      <a:accent2>
        <a:srgbClr val="A92E23"/>
      </a:accent2>
      <a:accent3>
        <a:srgbClr val="9EA923"/>
      </a:accent3>
      <a:accent4>
        <a:srgbClr val="7123A9"/>
      </a:accent4>
      <a:accent5>
        <a:srgbClr val="23A971"/>
      </a:accent5>
      <a:accent6>
        <a:srgbClr val="A95B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615</Words>
  <Application>Microsoft Office PowerPoint</Application>
  <PresentationFormat>A4 210 x 297 mm</PresentationFormat>
  <Paragraphs>109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HGP明朝B</vt:lpstr>
      <vt:lpstr>Meiryo UI</vt:lpstr>
      <vt:lpstr>ＭＳ Ｐゴシック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伊藤忠アーバンコミュニティ株式会社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廣田 綾子</dc:creator>
  <cp:lastModifiedBy>早瀬 裕喜</cp:lastModifiedBy>
  <cp:revision>502</cp:revision>
  <cp:lastPrinted>2020-11-27T06:39:22Z</cp:lastPrinted>
  <dcterms:created xsi:type="dcterms:W3CDTF">2015-08-25T06:10:24Z</dcterms:created>
  <dcterms:modified xsi:type="dcterms:W3CDTF">2024-08-27T09:32:58Z</dcterms:modified>
</cp:coreProperties>
</file>